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4958FB-7B94-432B-BE33-9C9FCC200A9C}" type="datetimeFigureOut">
              <a:rPr lang="fr-FR" smtClean="0"/>
              <a:pPr/>
              <a:t>22/03/2020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CB8A2F-FB49-4073-BA6C-21D1E388A13C}"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CCB8A2F-FB49-4073-BA6C-21D1E388A13C}" type="slidenum">
              <a:rPr lang="fr-FR" smtClean="0"/>
              <a:pPr/>
              <a:t>20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A58AF91F-7C70-42D9-90ED-F7A7B7459330}" type="datetime1">
              <a:rPr lang="fr-FR" smtClean="0"/>
              <a:t>22/03/2020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00D72AAF-0D0F-454E-A523-26C173C7973D}"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85B7C6F-BF5D-4671-B52F-0BCCB5015A0F}" type="datetime1">
              <a:rPr lang="fr-FR" smtClean="0"/>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0D72AAF-0D0F-454E-A523-26C173C7973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9A1D8C8-106B-4C8D-867C-B9E50751467F}" type="datetime1">
              <a:rPr lang="fr-FR" smtClean="0"/>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0D72AAF-0D0F-454E-A523-26C173C7973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FF22BEA7-F492-48FA-9DE3-AE425D4C77BD}" type="datetime1">
              <a:rPr lang="fr-FR" smtClean="0"/>
              <a:t>22/03/2020</a:t>
            </a:fld>
            <a:endParaRPr lang="fr-FR"/>
          </a:p>
        </p:txBody>
      </p:sp>
      <p:sp>
        <p:nvSpPr>
          <p:cNvPr id="9" name="Espace réservé du numéro de diapositive 8"/>
          <p:cNvSpPr>
            <a:spLocks noGrp="1"/>
          </p:cNvSpPr>
          <p:nvPr>
            <p:ph type="sldNum" sz="quarter" idx="15"/>
          </p:nvPr>
        </p:nvSpPr>
        <p:spPr/>
        <p:txBody>
          <a:bodyPr rtlCol="0"/>
          <a:lstStyle/>
          <a:p>
            <a:fld id="{00D72AAF-0D0F-454E-A523-26C173C7973D}"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3C971C28-D37F-4622-B92D-4F7012AD8AA7}" type="datetime1">
              <a:rPr lang="fr-FR" smtClean="0"/>
              <a:t>22/03/2020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00D72AAF-0D0F-454E-A523-26C173C7973D}"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E2625241-E973-4D6B-9535-D4C435390501}" type="datetime1">
              <a:rPr lang="fr-FR" smtClean="0"/>
              <a:t>22/03/2020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0D72AAF-0D0F-454E-A523-26C173C7973D}"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28C54583-2A15-460C-AFFF-FA4CF7820FAF}" type="datetime1">
              <a:rPr lang="fr-FR" smtClean="0"/>
              <a:t>22/03/2020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0D72AAF-0D0F-454E-A523-26C173C7973D}"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817FE524-A2A3-4C2E-BC1D-BC261705B44B}" type="datetime1">
              <a:rPr lang="fr-FR" smtClean="0"/>
              <a:t>22/03/2020</a:t>
            </a:fld>
            <a:endParaRPr lang="fr-FR"/>
          </a:p>
        </p:txBody>
      </p:sp>
      <p:sp>
        <p:nvSpPr>
          <p:cNvPr id="7" name="Espace réservé du numéro de diapositive 6"/>
          <p:cNvSpPr>
            <a:spLocks noGrp="1"/>
          </p:cNvSpPr>
          <p:nvPr>
            <p:ph type="sldNum" sz="quarter" idx="11"/>
          </p:nvPr>
        </p:nvSpPr>
        <p:spPr/>
        <p:txBody>
          <a:bodyPr rtlCol="0"/>
          <a:lstStyle/>
          <a:p>
            <a:fld id="{00D72AAF-0D0F-454E-A523-26C173C7973D}"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CFA7A24-089E-43FC-9AC9-A898EFE980FF}" type="datetime1">
              <a:rPr lang="fr-FR" smtClean="0"/>
              <a:t>22/03/2020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0D72AAF-0D0F-454E-A523-26C173C7973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1E1418CF-CF09-4988-9E93-04BBE5CA4FD8}" type="datetime1">
              <a:rPr lang="fr-FR" smtClean="0"/>
              <a:t>22/03/2020</a:t>
            </a:fld>
            <a:endParaRPr lang="fr-FR"/>
          </a:p>
        </p:txBody>
      </p:sp>
      <p:sp>
        <p:nvSpPr>
          <p:cNvPr id="22" name="Espace réservé du numéro de diapositive 21"/>
          <p:cNvSpPr>
            <a:spLocks noGrp="1"/>
          </p:cNvSpPr>
          <p:nvPr>
            <p:ph type="sldNum" sz="quarter" idx="15"/>
          </p:nvPr>
        </p:nvSpPr>
        <p:spPr/>
        <p:txBody>
          <a:bodyPr rtlCol="0"/>
          <a:lstStyle/>
          <a:p>
            <a:fld id="{00D72AAF-0D0F-454E-A523-26C173C7973D}"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5BEB4626-4E48-48F9-9420-212C4D468585}" type="datetime1">
              <a:rPr lang="fr-FR" smtClean="0"/>
              <a:t>22/03/2020</a:t>
            </a:fld>
            <a:endParaRPr lang="fr-FR"/>
          </a:p>
        </p:txBody>
      </p:sp>
      <p:sp>
        <p:nvSpPr>
          <p:cNvPr id="18" name="Espace réservé du numéro de diapositive 17"/>
          <p:cNvSpPr>
            <a:spLocks noGrp="1"/>
          </p:cNvSpPr>
          <p:nvPr>
            <p:ph type="sldNum" sz="quarter" idx="11"/>
          </p:nvPr>
        </p:nvSpPr>
        <p:spPr/>
        <p:txBody>
          <a:bodyPr rtlCol="0"/>
          <a:lstStyle/>
          <a:p>
            <a:fld id="{00D72AAF-0D0F-454E-A523-26C173C7973D}"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2B33CE-53EB-4BF1-8702-FC11AB17349C}" type="datetime1">
              <a:rPr lang="fr-FR" smtClean="0"/>
              <a:t>22/03/2020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0D72AAF-0D0F-454E-A523-26C173C7973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86000" y="0"/>
            <a:ext cx="6172200" cy="692696"/>
          </a:xfrm>
        </p:spPr>
        <p:txBody>
          <a:bodyPr>
            <a:normAutofit/>
          </a:bodyPr>
          <a:lstStyle/>
          <a:p>
            <a:pPr algn="ctr"/>
            <a:r>
              <a:rPr lang="ar-MA" b="1" dirty="0">
                <a:solidFill>
                  <a:schemeClr val="tx1"/>
                </a:solidFill>
              </a:rPr>
              <a:t>أشكال </a:t>
            </a:r>
            <a:r>
              <a:rPr lang="ar-MA" b="1" dirty="0" err="1">
                <a:solidFill>
                  <a:schemeClr val="tx1"/>
                </a:solidFill>
              </a:rPr>
              <a:t>الدولة </a:t>
            </a:r>
            <a:r>
              <a:rPr lang="ar-MA" b="1" dirty="0">
                <a:solidFill>
                  <a:schemeClr val="tx1"/>
                </a:solidFill>
              </a:rPr>
              <a:t>: الموحدة و الدولة الفيدرالية</a:t>
            </a:r>
            <a:endParaRPr lang="fr-FR" dirty="0">
              <a:solidFill>
                <a:schemeClr val="tx1"/>
              </a:solidFill>
            </a:endParaRPr>
          </a:p>
        </p:txBody>
      </p:sp>
      <p:sp>
        <p:nvSpPr>
          <p:cNvPr id="3" name="Sous-titre 2"/>
          <p:cNvSpPr>
            <a:spLocks noGrp="1"/>
          </p:cNvSpPr>
          <p:nvPr>
            <p:ph type="subTitle" idx="1"/>
          </p:nvPr>
        </p:nvSpPr>
        <p:spPr>
          <a:xfrm>
            <a:off x="2286000" y="908720"/>
            <a:ext cx="6172200" cy="5466202"/>
          </a:xfrm>
        </p:spPr>
        <p:txBody>
          <a:bodyPr>
            <a:normAutofit fontScale="85000" lnSpcReduction="10000"/>
          </a:bodyPr>
          <a:lstStyle/>
          <a:p>
            <a:pPr algn="ctr" rtl="1"/>
            <a:r>
              <a:rPr lang="ar-MA" sz="2800" dirty="0">
                <a:solidFill>
                  <a:schemeClr val="tx1"/>
                </a:solidFill>
              </a:rPr>
              <a:t>يجب أن نميز أولا بين أشكال الدولة و شكل الحكم فيها فشكل الدولة يتعلق بفحوى السلطة المخولة للدولة  في حين أن شكل الحكم أو الحكومة نابع من الطريقة التي تيم </a:t>
            </a:r>
            <a:r>
              <a:rPr lang="ar-MA" sz="2800" dirty="0" err="1">
                <a:solidFill>
                  <a:schemeClr val="tx1"/>
                </a:solidFill>
              </a:rPr>
              <a:t>بها</a:t>
            </a:r>
            <a:r>
              <a:rPr lang="ar-MA" sz="2800" dirty="0">
                <a:solidFill>
                  <a:schemeClr val="tx1"/>
                </a:solidFill>
              </a:rPr>
              <a:t> تعيين </a:t>
            </a:r>
            <a:r>
              <a:rPr lang="ar-MA" sz="2800" dirty="0" err="1">
                <a:solidFill>
                  <a:schemeClr val="tx1"/>
                </a:solidFill>
              </a:rPr>
              <a:t>الحكام </a:t>
            </a:r>
            <a:r>
              <a:rPr lang="ar-MA" sz="2800" dirty="0">
                <a:solidFill>
                  <a:schemeClr val="tx1"/>
                </a:solidFill>
              </a:rPr>
              <a:t>(ليبرالية برلمانية أو رئاسية ـ ديكتاتورية </a:t>
            </a:r>
            <a:r>
              <a:rPr lang="ar-MA" sz="2800" dirty="0" err="1">
                <a:solidFill>
                  <a:schemeClr val="tx1"/>
                </a:solidFill>
              </a:rPr>
              <a:t>تحكمية...)</a:t>
            </a:r>
            <a:endParaRPr lang="fr-FR" sz="2800" dirty="0">
              <a:solidFill>
                <a:schemeClr val="tx1"/>
              </a:solidFill>
            </a:endParaRPr>
          </a:p>
          <a:p>
            <a:pPr algn="ctr" rtl="1"/>
            <a:r>
              <a:rPr lang="ar-MA" sz="2800" dirty="0">
                <a:solidFill>
                  <a:schemeClr val="tx1"/>
                </a:solidFill>
              </a:rPr>
              <a:t>	 وفيما يخص شكل الدولة فإنه يمكن تناوله من زاويتين قانونية </a:t>
            </a:r>
            <a:r>
              <a:rPr lang="ar-MA" sz="2800" dirty="0" err="1">
                <a:solidFill>
                  <a:schemeClr val="tx1"/>
                </a:solidFill>
              </a:rPr>
              <a:t>وسياسيةفمن</a:t>
            </a:r>
            <a:r>
              <a:rPr lang="ar-MA" sz="2800" dirty="0">
                <a:solidFill>
                  <a:schemeClr val="tx1"/>
                </a:solidFill>
              </a:rPr>
              <a:t> الناحية السياسية يحدد شكل الدولة بالعودة للفلسفة السياسية أو الإيديولوجية التي تسعى لتطبيقها و </a:t>
            </a:r>
            <a:r>
              <a:rPr lang="ar-MA" sz="2800" dirty="0" err="1">
                <a:solidFill>
                  <a:schemeClr val="tx1"/>
                </a:solidFill>
              </a:rPr>
              <a:t>تخدمها.</a:t>
            </a:r>
            <a:r>
              <a:rPr lang="ar-MA" sz="2800" dirty="0">
                <a:solidFill>
                  <a:schemeClr val="tx1"/>
                </a:solidFill>
              </a:rPr>
              <a:t> و في هذا الشأن نصنف الدول الى ليبرالية و اشتراكية أي أننا في الواقع نتحول من تصنيف لأشكال الدول إلى تصنيف الأنظمة السياسية.</a:t>
            </a:r>
            <a:endParaRPr lang="fr-FR" sz="2800" dirty="0">
              <a:solidFill>
                <a:schemeClr val="tx1"/>
              </a:solidFill>
            </a:endParaRPr>
          </a:p>
          <a:p>
            <a:pPr algn="ctr" rtl="1"/>
            <a:r>
              <a:rPr lang="ar-MA" sz="2800" dirty="0">
                <a:solidFill>
                  <a:schemeClr val="tx1"/>
                </a:solidFill>
              </a:rPr>
              <a:t>	أما من الناحية القانونية فإنه تتم العودة للهيكل الداخلي لسلطة الدولة لاستنباط </a:t>
            </a:r>
            <a:r>
              <a:rPr lang="ar-MA" sz="2800" dirty="0" err="1">
                <a:solidFill>
                  <a:schemeClr val="tx1"/>
                </a:solidFill>
              </a:rPr>
              <a:t>شكلها.</a:t>
            </a:r>
            <a:r>
              <a:rPr lang="ar-MA" sz="2800" dirty="0">
                <a:solidFill>
                  <a:schemeClr val="tx1"/>
                </a:solidFill>
              </a:rPr>
              <a:t> و حسبما كانت هذه السلطة نابعة من مركز واحد أو مراكز متعددة فإننا نوجد إزاء عدة أشكال للدولة تصنف عادة الى صنفين الدولة الموحدة و الدولة الفيدرالية أو الدولة البسيطة و الدولة المركبة</a:t>
            </a:r>
            <a:r>
              <a:rPr lang="ar-MA" sz="2800" dirty="0"/>
              <a:t>.</a:t>
            </a:r>
            <a:endParaRPr lang="fr-FR" sz="2800" dirty="0"/>
          </a:p>
          <a:p>
            <a:endParaRPr lang="fr-FR" dirty="0"/>
          </a:p>
        </p:txBody>
      </p:sp>
      <p:pic>
        <p:nvPicPr>
          <p:cNvPr id="4" name="Image 3" descr="Image1.jpg"/>
          <p:cNvPicPr>
            <a:picLocks noChangeAspect="1"/>
          </p:cNvPicPr>
          <p:nvPr/>
        </p:nvPicPr>
        <p:blipFill>
          <a:blip r:embed="rId2" cstate="print"/>
          <a:stretch>
            <a:fillRect/>
          </a:stretch>
        </p:blipFill>
        <p:spPr>
          <a:xfrm>
            <a:off x="0" y="0"/>
            <a:ext cx="2210573" cy="1484784"/>
          </a:xfrm>
          <a:prstGeom prst="rect">
            <a:avLst/>
          </a:prstGeom>
        </p:spPr>
      </p:pic>
      <p:sp>
        <p:nvSpPr>
          <p:cNvPr id="5" name="Espace réservé du numéro de diapositive 4"/>
          <p:cNvSpPr>
            <a:spLocks noGrp="1"/>
          </p:cNvSpPr>
          <p:nvPr>
            <p:ph type="sldNum" sz="quarter" idx="12"/>
          </p:nvPr>
        </p:nvSpPr>
        <p:spPr/>
        <p:txBody>
          <a:bodyPr/>
          <a:lstStyle/>
          <a:p>
            <a:fld id="{00D72AAF-0D0F-454E-A523-26C173C7973D}" type="slidenum">
              <a:rPr lang="fr-FR" smtClean="0"/>
              <a:pPr/>
              <a:t>1</a:t>
            </a:fld>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836712"/>
          </a:xfrm>
        </p:spPr>
        <p:txBody>
          <a:bodyPr/>
          <a:lstStyle/>
          <a:p>
            <a:pPr algn="ctr"/>
            <a:r>
              <a:rPr lang="ar-MA" b="1" dirty="0">
                <a:solidFill>
                  <a:schemeClr val="tx1"/>
                </a:solidFill>
              </a:rPr>
              <a:t>الأشكال الحديثة للدول المركبة </a:t>
            </a:r>
            <a:endParaRPr lang="fr-FR" b="1" dirty="0">
              <a:solidFill>
                <a:schemeClr val="tx1"/>
              </a:solidFill>
            </a:endParaRPr>
          </a:p>
        </p:txBody>
      </p:sp>
      <p:sp>
        <p:nvSpPr>
          <p:cNvPr id="3" name="Espace réservé du contenu 2"/>
          <p:cNvSpPr>
            <a:spLocks noGrp="1"/>
          </p:cNvSpPr>
          <p:nvPr>
            <p:ph sz="quarter" idx="1"/>
          </p:nvPr>
        </p:nvSpPr>
        <p:spPr/>
        <p:txBody>
          <a:bodyPr/>
          <a:lstStyle/>
          <a:p>
            <a:pPr algn="r"/>
            <a:r>
              <a:rPr lang="ar-MA" sz="3200" dirty="0"/>
              <a:t>بانقراض الأشكال القديمة لاتحادات الدول المرتبطة بحروب عالمية أو قارية أو </a:t>
            </a:r>
            <a:r>
              <a:rPr lang="ar-MA" sz="3200" dirty="0" err="1"/>
              <a:t>جهوية</a:t>
            </a:r>
            <a:r>
              <a:rPr lang="ar-MA" sz="3200" dirty="0"/>
              <a:t> أو بظروف أنظمة ملكية أو بالاستعمار فإن عالم اليوم يعرف شكلين أساسيين لاتحاد الدول متمثلين في </a:t>
            </a:r>
            <a:r>
              <a:rPr lang="ar-MA" sz="3200" dirty="0" err="1"/>
              <a:t>كونفيدرالية</a:t>
            </a:r>
            <a:r>
              <a:rPr lang="ar-MA" sz="3200" dirty="0"/>
              <a:t> الدول والدولة الفيدرالية.</a:t>
            </a:r>
            <a:endParaRPr lang="fr-FR" sz="3200" dirty="0"/>
          </a:p>
          <a:p>
            <a:endParaRPr lang="fr-FR"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10</a:t>
            </a:fld>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764704"/>
          </a:xfrm>
        </p:spPr>
        <p:txBody>
          <a:bodyPr>
            <a:normAutofit/>
          </a:bodyPr>
          <a:lstStyle/>
          <a:p>
            <a:pPr algn="ctr"/>
            <a:r>
              <a:rPr lang="ar-MA" b="1" dirty="0" err="1">
                <a:solidFill>
                  <a:schemeClr val="tx1"/>
                </a:solidFill>
              </a:rPr>
              <a:t>كنفيدرالية</a:t>
            </a:r>
            <a:r>
              <a:rPr lang="ar-MA" b="1" dirty="0">
                <a:solidFill>
                  <a:schemeClr val="tx1"/>
                </a:solidFill>
              </a:rPr>
              <a:t> الدول </a:t>
            </a:r>
            <a:endParaRPr lang="fr-FR" b="1" dirty="0">
              <a:solidFill>
                <a:schemeClr val="tx1"/>
              </a:solidFill>
            </a:endParaRPr>
          </a:p>
        </p:txBody>
      </p:sp>
      <p:sp>
        <p:nvSpPr>
          <p:cNvPr id="3" name="Espace réservé du contenu 2"/>
          <p:cNvSpPr>
            <a:spLocks noGrp="1"/>
          </p:cNvSpPr>
          <p:nvPr>
            <p:ph sz="quarter" idx="1"/>
          </p:nvPr>
        </p:nvSpPr>
        <p:spPr>
          <a:xfrm>
            <a:off x="457200" y="836712"/>
            <a:ext cx="7467600" cy="5637240"/>
          </a:xfrm>
        </p:spPr>
        <p:txBody>
          <a:bodyPr>
            <a:normAutofit lnSpcReduction="10000"/>
          </a:bodyPr>
          <a:lstStyle/>
          <a:p>
            <a:pPr algn="r"/>
            <a:r>
              <a:rPr lang="ar-MA" sz="2800" dirty="0"/>
              <a:t>تدعى </a:t>
            </a:r>
            <a:r>
              <a:rPr lang="ar-MA" sz="2800" dirty="0" err="1"/>
              <a:t>كنفيدرالية</a:t>
            </a:r>
            <a:r>
              <a:rPr lang="ar-MA" sz="2800" dirty="0"/>
              <a:t> الدول بالاتحاد التعاهدي نظرا لانبثاقها من معاهدة تبرمها مجموعة من الدول وتصادق عليها </a:t>
            </a:r>
            <a:r>
              <a:rPr lang="ar-MA" sz="2800" dirty="0" err="1"/>
              <a:t>بالإجماع.</a:t>
            </a:r>
            <a:r>
              <a:rPr lang="ar-MA" sz="2800" dirty="0"/>
              <a:t> وبمقتضى المعاهدة المنشئة </a:t>
            </a:r>
            <a:r>
              <a:rPr lang="ar-MA" sz="2800" dirty="0" err="1"/>
              <a:t>للكنفيدرالية</a:t>
            </a:r>
            <a:r>
              <a:rPr lang="ar-MA" sz="2800" dirty="0"/>
              <a:t> فإن الدولة المتعاهدة تلتزم بتحقيق أهداف مشتركة والعمل وفق مبادئ </a:t>
            </a:r>
            <a:r>
              <a:rPr lang="ar-MA" sz="2800" dirty="0" err="1"/>
              <a:t>معينة.</a:t>
            </a:r>
            <a:r>
              <a:rPr lang="ar-MA" sz="2800" dirty="0"/>
              <a:t> ولتحقيق هذه الأهداف والسهر على احترام تعهدات دول </a:t>
            </a:r>
            <a:r>
              <a:rPr lang="ar-MA" sz="2800" dirty="0" err="1"/>
              <a:t>الكنفيدرالية</a:t>
            </a:r>
            <a:r>
              <a:rPr lang="ar-MA" sz="2800" dirty="0"/>
              <a:t> فإن الاتحاد التعاهدي ينشئ هيئات مشتركة تتخذ قراراتها بالإجماع ويترك تنفيذها لحسن إدارة كل دولة عضو لأن </a:t>
            </a:r>
            <a:r>
              <a:rPr lang="ar-MA" sz="2800" dirty="0" err="1"/>
              <a:t>الكنفيدرالية</a:t>
            </a:r>
            <a:r>
              <a:rPr lang="ar-MA" sz="2800" dirty="0"/>
              <a:t> لا تعد دولة فوق الدولة ولا تمتلك حق فرض قراراتها على أعضائها الذين يحتفظون بكامل سيادتهم الداخلية والخارجية بما في ذلك الحق في الانسحاب من </a:t>
            </a:r>
            <a:r>
              <a:rPr lang="ar-MA" sz="2800" dirty="0" err="1"/>
              <a:t>الكنفيدرالية</a:t>
            </a:r>
            <a:r>
              <a:rPr lang="ar-MA" sz="2800" dirty="0"/>
              <a:t> متي شاءوا وصلاحية الاعتراض على أي تعديل في معاهدة </a:t>
            </a:r>
            <a:r>
              <a:rPr lang="ar-MA" sz="2800" dirty="0" err="1"/>
              <a:t>الكنفيدرالية</a:t>
            </a:r>
            <a:r>
              <a:rPr lang="ar-MA" sz="2800" dirty="0"/>
              <a:t> التي لابد من إجماع الدول المنشئة لها على مراجعتها.</a:t>
            </a:r>
            <a:endParaRPr lang="fr-FR" sz="2800" dirty="0"/>
          </a:p>
          <a:p>
            <a:endParaRPr lang="fr-FR"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11</a:t>
            </a:fld>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764704"/>
          </a:xfrm>
        </p:spPr>
        <p:txBody>
          <a:bodyPr>
            <a:normAutofit/>
          </a:bodyPr>
          <a:lstStyle/>
          <a:p>
            <a:pPr algn="ctr"/>
            <a:r>
              <a:rPr lang="ar-MA" b="1" dirty="0">
                <a:solidFill>
                  <a:schemeClr val="tx1"/>
                </a:solidFill>
              </a:rPr>
              <a:t>الدولة الفيدرالية أو الاتحادية </a:t>
            </a:r>
            <a:endParaRPr lang="fr-FR" b="1" dirty="0">
              <a:solidFill>
                <a:schemeClr val="tx1"/>
              </a:solidFill>
            </a:endParaRPr>
          </a:p>
        </p:txBody>
      </p:sp>
      <p:sp>
        <p:nvSpPr>
          <p:cNvPr id="3" name="Espace réservé du contenu 2"/>
          <p:cNvSpPr>
            <a:spLocks noGrp="1"/>
          </p:cNvSpPr>
          <p:nvPr>
            <p:ph sz="quarter" idx="1"/>
          </p:nvPr>
        </p:nvSpPr>
        <p:spPr>
          <a:xfrm>
            <a:off x="251520" y="980728"/>
            <a:ext cx="8208912" cy="5493224"/>
          </a:xfrm>
        </p:spPr>
        <p:txBody>
          <a:bodyPr>
            <a:normAutofit/>
          </a:bodyPr>
          <a:lstStyle/>
          <a:p>
            <a:pPr algn="r" rtl="1"/>
            <a:r>
              <a:rPr lang="ar-MA" b="1" dirty="0"/>
              <a:t>تعريف الدولة الفيدرالية </a:t>
            </a:r>
            <a:endParaRPr lang="fr-FR" dirty="0"/>
          </a:p>
          <a:p>
            <a:pPr algn="r" rtl="1"/>
            <a:r>
              <a:rPr lang="ar-MA" dirty="0"/>
              <a:t>	تعد الدولة الفيدرالية الشكل الأكثر تطورا للاتحاد بين دولتين أو </a:t>
            </a:r>
            <a:r>
              <a:rPr lang="ar-MA" dirty="0" err="1"/>
              <a:t>أكثر.</a:t>
            </a:r>
            <a:r>
              <a:rPr lang="ar-MA" dirty="0"/>
              <a:t> وبخلاف </a:t>
            </a:r>
            <a:r>
              <a:rPr lang="ar-MA" dirty="0" err="1"/>
              <a:t>كنفيدرالية</a:t>
            </a:r>
            <a:r>
              <a:rPr lang="ar-MA" dirty="0"/>
              <a:t> الدول التي تنشأ بمعاهدة لا تفقد دولها سيادتها الداخلية أو الخارجية ولا تنشئ دولة جديدة فإن الدولة الفيدرالية تنشأ بدستور تضعه جمعية تأسيسية وتصادق عليه أغلبية الدول </a:t>
            </a:r>
            <a:r>
              <a:rPr lang="ar-MA" dirty="0" err="1"/>
              <a:t>الأعضاء.</a:t>
            </a:r>
            <a:r>
              <a:rPr lang="ar-MA" dirty="0"/>
              <a:t> وهذا الدستور ينشئ دولة فيدرالية مكونة من مجموعة من الولايات أو الدول يفقدها اتحادها شخصيتها الدولية وسيادتها الخارجية لصالح الدولة الفيدرالية ولكنه يحافظ لها على نوع من الاستقلال الذاتي والسيادة الداخلية.</a:t>
            </a:r>
            <a:endParaRPr lang="fr-FR" dirty="0"/>
          </a:p>
          <a:p>
            <a:pPr algn="r" rtl="1"/>
            <a:r>
              <a:rPr lang="ar-MA" dirty="0"/>
              <a:t>وتتنوع الفيدراليات بتنوع العشرين دولة فيدرالية في عالم </a:t>
            </a:r>
            <a:r>
              <a:rPr lang="ar-MA" dirty="0" err="1"/>
              <a:t>اليوم </a:t>
            </a:r>
            <a:r>
              <a:rPr lang="ar-MA" dirty="0"/>
              <a:t>(روسيا ـ الولايات المتحدة الأمريكية ـ ألمانيا ـ سويسرا ـ </a:t>
            </a:r>
            <a:r>
              <a:rPr lang="ar-MA" dirty="0" err="1"/>
              <a:t>نيجيريا </a:t>
            </a:r>
            <a:r>
              <a:rPr lang="ar-MA" dirty="0"/>
              <a:t>- البرازيل ـ </a:t>
            </a:r>
            <a:r>
              <a:rPr lang="ar-MA" dirty="0" err="1"/>
              <a:t>أستراليا...</a:t>
            </a:r>
            <a:r>
              <a:rPr lang="ar-MA" dirty="0"/>
              <a:t>) غير أنها تشترك في خصائص عامة سنتعرف عليها من خلال دراسة كيفية نشأتها و تنظيمها وطريقة توزيع الاختصاص بينها وتطورها وكيفية انتهائها.</a:t>
            </a:r>
            <a:endParaRPr lang="fr-FR" dirty="0"/>
          </a:p>
          <a:p>
            <a:endParaRPr lang="fr-FR"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12</a:t>
            </a:fld>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836712"/>
          </a:xfrm>
        </p:spPr>
        <p:txBody>
          <a:bodyPr/>
          <a:lstStyle/>
          <a:p>
            <a:pPr algn="ctr"/>
            <a:r>
              <a:rPr lang="ar-MA" b="1" dirty="0">
                <a:solidFill>
                  <a:schemeClr val="tx1"/>
                </a:solidFill>
              </a:rPr>
              <a:t>كيفية نشأة الدولة الفيدرالية </a:t>
            </a:r>
            <a:endParaRPr lang="fr-FR" b="1" dirty="0">
              <a:solidFill>
                <a:schemeClr val="tx1"/>
              </a:solidFill>
            </a:endParaRPr>
          </a:p>
        </p:txBody>
      </p:sp>
      <p:sp>
        <p:nvSpPr>
          <p:cNvPr id="3" name="Espace réservé du contenu 2"/>
          <p:cNvSpPr>
            <a:spLocks noGrp="1"/>
          </p:cNvSpPr>
          <p:nvPr>
            <p:ph sz="quarter" idx="1"/>
          </p:nvPr>
        </p:nvSpPr>
        <p:spPr>
          <a:xfrm>
            <a:off x="457200" y="980728"/>
            <a:ext cx="7467600" cy="5493224"/>
          </a:xfrm>
        </p:spPr>
        <p:txBody>
          <a:bodyPr>
            <a:normAutofit/>
          </a:bodyPr>
          <a:lstStyle/>
          <a:p>
            <a:pPr algn="r" rtl="1"/>
            <a:r>
              <a:rPr lang="ar-MA" dirty="0"/>
              <a:t>تنشأ الدولة الفيدرالية بإحدى </a:t>
            </a:r>
            <a:r>
              <a:rPr lang="ar-MA" dirty="0" err="1"/>
              <a:t>طريقتين :</a:t>
            </a:r>
            <a:endParaRPr lang="fr-FR" dirty="0"/>
          </a:p>
          <a:p>
            <a:pPr algn="r" rtl="1"/>
            <a:r>
              <a:rPr lang="ar-MA" dirty="0"/>
              <a:t>	الطريقة الأولى تدعى طريقة </a:t>
            </a:r>
            <a:r>
              <a:rPr lang="ar-MA" dirty="0" err="1"/>
              <a:t>الانضمام.</a:t>
            </a:r>
            <a:r>
              <a:rPr lang="ar-MA" dirty="0"/>
              <a:t> وبمقتضاها فإن الدولة الفيدرالية تتكون عن طريق اندماج عدة دول او ولايات لتكوين دولة </a:t>
            </a:r>
            <a:r>
              <a:rPr lang="ar-MA" dirty="0" err="1"/>
              <a:t>اتحادية.</a:t>
            </a:r>
            <a:r>
              <a:rPr lang="ar-MA" dirty="0"/>
              <a:t> وغالبا ما يكون الباعث على الاتحاد تكتيل جهودها أو مواجهة خطر خارجي أو قيام ولاية قوية بتوحيد ولايات ضعيفة مجاورة لها ضمن دولة اتحادية او الحاجة لتطوير الروابط الضعيفة </a:t>
            </a:r>
            <a:r>
              <a:rPr lang="ar-MA" dirty="0" err="1"/>
              <a:t>للكنفيدرالية</a:t>
            </a:r>
            <a:r>
              <a:rPr lang="ar-MA" dirty="0"/>
              <a:t> الى روابط قوية ضمن دولة فيدرالية.</a:t>
            </a:r>
            <a:endParaRPr lang="fr-FR" dirty="0"/>
          </a:p>
          <a:p>
            <a:pPr algn="r" rtl="1"/>
            <a:r>
              <a:rPr lang="ar-MA" dirty="0"/>
              <a:t>	الطريقة الثانية طريقة </a:t>
            </a:r>
            <a:r>
              <a:rPr lang="ar-MA" dirty="0" err="1"/>
              <a:t>الانفصال.</a:t>
            </a:r>
            <a:r>
              <a:rPr lang="ar-MA" dirty="0"/>
              <a:t> بالإضافة الى أسلوب الانضمام والاندماج بين عدة دول فإن الدولة الفيدرالية قد تظهر للوجود وتنبثق من مطالبة أقليات دولة موحدة بالاستقلال الذاتي وحصولها على الانفصال مع رغبتها في استمرار روابط بينها من خلال اتحاد مركزي مما يؤدي لتحويل الدولة الموحدة الى دولة فيدرالية.</a:t>
            </a:r>
            <a:endParaRPr lang="fr-FR" dirty="0"/>
          </a:p>
          <a:p>
            <a:endParaRPr lang="fr-FR"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13</a:t>
            </a:fld>
            <a:endParaRPr lang="fr-F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562074"/>
          </a:xfrm>
        </p:spPr>
        <p:txBody>
          <a:bodyPr/>
          <a:lstStyle/>
          <a:p>
            <a:pPr algn="ctr"/>
            <a:r>
              <a:rPr lang="ar-MA" b="1" dirty="0">
                <a:solidFill>
                  <a:schemeClr val="tx1"/>
                </a:solidFill>
              </a:rPr>
              <a:t>تنظيم الدولة الفيدرالية</a:t>
            </a:r>
            <a:endParaRPr lang="fr-FR" dirty="0">
              <a:solidFill>
                <a:schemeClr val="tx1"/>
              </a:solidFill>
            </a:endParaRPr>
          </a:p>
        </p:txBody>
      </p:sp>
      <p:sp>
        <p:nvSpPr>
          <p:cNvPr id="3" name="Espace réservé du contenu 2"/>
          <p:cNvSpPr>
            <a:spLocks noGrp="1"/>
          </p:cNvSpPr>
          <p:nvPr>
            <p:ph sz="quarter" idx="1"/>
          </p:nvPr>
        </p:nvSpPr>
        <p:spPr>
          <a:xfrm>
            <a:off x="457200" y="980728"/>
            <a:ext cx="7859216" cy="5493224"/>
          </a:xfrm>
        </p:spPr>
        <p:txBody>
          <a:bodyPr>
            <a:normAutofit/>
          </a:bodyPr>
          <a:lstStyle/>
          <a:p>
            <a:pPr algn="r"/>
            <a:r>
              <a:rPr lang="ar-MA" sz="3600" dirty="0"/>
              <a:t>ينبني تنظيم الدولة الفيدرالية على دستور تشارك في وضعه و إقراره الدول او الولايات المشكلة للدولة </a:t>
            </a:r>
            <a:r>
              <a:rPr lang="ar-MA" sz="3600" dirty="0" err="1"/>
              <a:t>الفيدرالية.</a:t>
            </a:r>
            <a:r>
              <a:rPr lang="ar-MA" sz="3600" dirty="0"/>
              <a:t> ويتسم تنظيم الدولة الفيدرالية بالتعقيد لأن عليه التوفيق بين هدفين متناقضين منح الدولة الفيدرالية وسائل واختصاصات وأجهزة لتؤدي مهامها الدفاعية والدبلوماسية والاقتصادية ـ دون المساس بالاختصاصات الداخلية </a:t>
            </a:r>
            <a:r>
              <a:rPr lang="ar-MA" sz="3600" dirty="0" err="1"/>
              <a:t>للولايات.</a:t>
            </a:r>
            <a:r>
              <a:rPr lang="ar-MA" sz="3600" dirty="0"/>
              <a:t> ولتحقيق هذا التوفيق فإن الدولة الفيدرالية تقوم على مبدأين </a:t>
            </a:r>
            <a:r>
              <a:rPr lang="ar-MA" sz="3600" b="1" dirty="0"/>
              <a:t>الاستقلال الذاتي </a:t>
            </a:r>
            <a:r>
              <a:rPr lang="ar-MA" sz="3600" dirty="0"/>
              <a:t>و</a:t>
            </a:r>
            <a:r>
              <a:rPr lang="ar-MA" sz="3600" b="1" dirty="0"/>
              <a:t>المشاركة</a:t>
            </a:r>
            <a:r>
              <a:rPr lang="ar-MA" sz="3600" dirty="0"/>
              <a:t>.</a:t>
            </a:r>
            <a:endParaRPr lang="fr-FR" sz="3600" dirty="0"/>
          </a:p>
          <a:p>
            <a:endParaRPr lang="fr-FR"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14</a:t>
            </a:fld>
            <a:endParaRPr lang="fr-F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1052736"/>
          </a:xfrm>
        </p:spPr>
        <p:txBody>
          <a:bodyPr>
            <a:normAutofit/>
          </a:bodyPr>
          <a:lstStyle/>
          <a:p>
            <a:pPr algn="ctr" rtl="1"/>
            <a:r>
              <a:rPr lang="ar-MA" b="1" dirty="0">
                <a:solidFill>
                  <a:schemeClr val="tx1"/>
                </a:solidFill>
              </a:rPr>
              <a:t>مبدأ الاستقلال الذاتي</a:t>
            </a:r>
            <a:r>
              <a:rPr lang="fr-FR" b="1" dirty="0">
                <a:solidFill>
                  <a:schemeClr val="tx1"/>
                </a:solidFill>
              </a:rPr>
              <a:t>Principe de l’autonomie </a:t>
            </a:r>
          </a:p>
        </p:txBody>
      </p:sp>
      <p:sp>
        <p:nvSpPr>
          <p:cNvPr id="3" name="Espace réservé du contenu 2"/>
          <p:cNvSpPr>
            <a:spLocks noGrp="1"/>
          </p:cNvSpPr>
          <p:nvPr>
            <p:ph sz="quarter" idx="1"/>
          </p:nvPr>
        </p:nvSpPr>
        <p:spPr/>
        <p:txBody>
          <a:bodyPr>
            <a:normAutofit/>
          </a:bodyPr>
          <a:lstStyle/>
          <a:p>
            <a:pPr algn="r" rtl="1"/>
            <a:r>
              <a:rPr lang="ar-MA" dirty="0"/>
              <a:t>يتجلى مبدأ الاستقلال الذاتي في توفر الولايات او الدول المنضوية تحت لواء الدولة الاتحادية علي دساتير خاصة </a:t>
            </a:r>
            <a:r>
              <a:rPr lang="ar-MA" dirty="0" err="1"/>
              <a:t>بها</a:t>
            </a:r>
            <a:r>
              <a:rPr lang="ar-MA" dirty="0"/>
              <a:t> و تشريعات وحكام يتمتعون بحرية للتصرف لا تحدها إلا الاختصاصات الواردة في دستور الاتحادي و المعترف </a:t>
            </a:r>
            <a:r>
              <a:rPr lang="ar-MA" dirty="0" err="1"/>
              <a:t>بها</a:t>
            </a:r>
            <a:r>
              <a:rPr lang="ar-MA" dirty="0"/>
              <a:t> للسلطات الفيدرالية كشؤون الدفاع و الخارجية والعملة </a:t>
            </a:r>
            <a:r>
              <a:rPr lang="ar-MA" dirty="0" err="1"/>
              <a:t>والبريد....</a:t>
            </a:r>
            <a:endParaRPr lang="fr-FR" dirty="0"/>
          </a:p>
          <a:p>
            <a:pPr algn="r" rtl="1"/>
            <a:r>
              <a:rPr lang="ar-MA" dirty="0"/>
              <a:t>	وللبت في النزاعات التي قد تحدث بين السلطات الفيدرالية وسلطات الولايات او بين ولايتين أو أكثر وللسهر على احترام الدستور الفيدرالي ودساتير الولايات ومراقبة دستورية القوانين فإن تنظيم الدولة الفيدرالية ينطوي على إحداث هيئة قضائية فيدرالية عليا لفض هذه النزاعات وتأويل </a:t>
            </a:r>
            <a:r>
              <a:rPr lang="ar-MA" dirty="0" err="1"/>
              <a:t>النصوص.</a:t>
            </a:r>
            <a:r>
              <a:rPr lang="ar-MA" dirty="0"/>
              <a:t> وهكذا فإن الولايات المتحدة الامريكية تتوفر على محكمة فيدرالية عليا وألمانيا الاتحادية على محكمة دستورية وسويسرا على محكمة </a:t>
            </a:r>
            <a:r>
              <a:rPr lang="ar-MA" dirty="0" err="1"/>
              <a:t>اتحادية .</a:t>
            </a:r>
            <a:endParaRPr lang="fr-FR" dirty="0"/>
          </a:p>
          <a:p>
            <a:endParaRPr lang="fr-FR"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15</a:t>
            </a:fld>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06090"/>
          </a:xfrm>
        </p:spPr>
        <p:txBody>
          <a:bodyPr>
            <a:normAutofit fontScale="90000"/>
          </a:bodyPr>
          <a:lstStyle/>
          <a:p>
            <a:pPr algn="ctr"/>
            <a:r>
              <a:rPr lang="ar-MA" b="1" dirty="0">
                <a:solidFill>
                  <a:schemeClr val="tx1"/>
                </a:solidFill>
              </a:rPr>
              <a:t>مبدأ المشاركة </a:t>
            </a:r>
            <a:r>
              <a:rPr lang="fr-FR" dirty="0"/>
              <a:t/>
            </a:r>
            <a:br>
              <a:rPr lang="fr-FR" dirty="0"/>
            </a:br>
            <a:endParaRPr lang="fr-FR" dirty="0"/>
          </a:p>
        </p:txBody>
      </p:sp>
      <p:sp>
        <p:nvSpPr>
          <p:cNvPr id="3" name="Espace réservé du contenu 2"/>
          <p:cNvSpPr>
            <a:spLocks noGrp="1"/>
          </p:cNvSpPr>
          <p:nvPr>
            <p:ph sz="quarter" idx="1"/>
          </p:nvPr>
        </p:nvSpPr>
        <p:spPr>
          <a:xfrm>
            <a:off x="457200" y="980728"/>
            <a:ext cx="7787208" cy="5493224"/>
          </a:xfrm>
        </p:spPr>
        <p:txBody>
          <a:bodyPr>
            <a:normAutofit fontScale="92500" lnSpcReduction="10000"/>
          </a:bodyPr>
          <a:lstStyle/>
          <a:p>
            <a:pPr algn="r" rtl="1"/>
            <a:r>
              <a:rPr lang="ar-MA" dirty="0"/>
              <a:t>يتجلى مبدأ المشاركة في سياسة الدولة الفيدرالية من قبل الولايات أو الدول المتحدة على صعيدي السلطتين التنفيذية والتشريعية.</a:t>
            </a:r>
            <a:endParaRPr lang="fr-FR" dirty="0"/>
          </a:p>
          <a:p>
            <a:pPr algn="r" rtl="1"/>
            <a:r>
              <a:rPr lang="ar-MA" dirty="0"/>
              <a:t>	فعلى مستوى السلطة التشريعية تأخذ كل الدول الفيدرالية بالثنائية </a:t>
            </a:r>
            <a:r>
              <a:rPr lang="ar-MA" dirty="0" err="1"/>
              <a:t>البرلمانيةالتي</a:t>
            </a:r>
            <a:r>
              <a:rPr lang="ar-MA" dirty="0"/>
              <a:t> تقضي بإيجاد مجلسين برلمانيين يمثل أولهما الولايات حسب عدد سكانها وهذا التفاوت في عدد نواب الولايات فيه إرضاء للولايات الكبرى المكونة للدولة </a:t>
            </a:r>
            <a:r>
              <a:rPr lang="ar-MA" dirty="0" err="1"/>
              <a:t>الفيدرالية.</a:t>
            </a:r>
            <a:r>
              <a:rPr lang="ar-MA" dirty="0"/>
              <a:t> أما المجلس الثاني فإنه يمنح تمثيلا متساويا للولايات بغض النظر عن حجمها وعدد سكانها وفي هذه المساواة إرضاء الولايات الصغرى المشكلة للاتحاد.</a:t>
            </a:r>
            <a:endParaRPr lang="fr-FR" dirty="0"/>
          </a:p>
          <a:p>
            <a:pPr algn="r" rtl="1"/>
            <a:r>
              <a:rPr lang="ar-MA" dirty="0"/>
              <a:t>	وعلى صعيد السلطة </a:t>
            </a:r>
            <a:r>
              <a:rPr lang="ar-MA" dirty="0" err="1"/>
              <a:t>التنفيذية </a:t>
            </a:r>
            <a:r>
              <a:rPr lang="ar-MA" dirty="0"/>
              <a:t>:نجد أن مشاركة الولايات فيها تختلف باختلاف شكل النظام السياسي للدولة الفيدرالية فإذا كان هذا النظام رئاسيا كما هو شأن الولايات المتحدة الأمريكية فإن المشاركة تأخذ صبغة انتخاب رئيس الدولة الفيدرالية من قبل مجموع شعب الدولة </a:t>
            </a:r>
            <a:r>
              <a:rPr lang="ar-MA" dirty="0" err="1"/>
              <a:t>الفيدرالية.</a:t>
            </a:r>
            <a:r>
              <a:rPr lang="ar-MA" dirty="0"/>
              <a:t> أما إذا كان النظام الفيدرالي برلمانيا كما هو شأن ألمانيا الاتحادية فإن السلطة التنفيذية تنبثق من البرلمان وتمثل </a:t>
            </a:r>
            <a:r>
              <a:rPr lang="ar-MA" dirty="0" err="1"/>
              <a:t>أغلبيته.</a:t>
            </a:r>
            <a:r>
              <a:rPr lang="ar-MA" dirty="0"/>
              <a:t> وفي حالة أخذ الدولة الفيدرالية بنظام الجمعية حالة سويسرا فإن السلطة التنفيذية يتولاها مجلس اتحادي تنفيذي يمثل كل الولايات أو المقاطعات ويقتصر على تنفيذ مقررات البرلمان الفيدرالي.</a:t>
            </a:r>
            <a:endParaRPr lang="fr-FR" dirty="0"/>
          </a:p>
          <a:p>
            <a:endParaRPr lang="fr-FR"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16</a:t>
            </a:fld>
            <a:endParaRPr lang="fr-F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MA" b="1" dirty="0">
                <a:solidFill>
                  <a:schemeClr val="tx1"/>
                </a:solidFill>
              </a:rPr>
              <a:t>طرق توزيع الصلاحيات داخل الدولة الفيدرالية</a:t>
            </a:r>
            <a:endParaRPr lang="fr-FR"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sz="3200" dirty="0"/>
              <a:t>على الرغم من اختلاف طرق توزيع الصلاحيات بين السلطة التنفيذية وسلطات الولايات من دولة فيدرالية إلى أخرى فإنه يمكن التمييز بين ثلاث طرق رئيسية في هذا </a:t>
            </a:r>
            <a:r>
              <a:rPr lang="ar-MA" sz="3200" dirty="0" err="1"/>
              <a:t>المجال :</a:t>
            </a:r>
            <a:endParaRPr lang="fr-FR" sz="3200"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17</a:t>
            </a:fld>
            <a:endParaRPr lang="fr-F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a:solidFill>
                  <a:schemeClr val="tx1"/>
                </a:solidFill>
              </a:rPr>
              <a:t>الطريقة </a:t>
            </a:r>
            <a:r>
              <a:rPr lang="ar-MA" b="1" dirty="0" err="1">
                <a:solidFill>
                  <a:schemeClr val="tx1"/>
                </a:solidFill>
              </a:rPr>
              <a:t>الأولى</a:t>
            </a:r>
            <a:r>
              <a:rPr lang="ar-MA" dirty="0" err="1">
                <a:solidFill>
                  <a:schemeClr val="tx1"/>
                </a:solidFill>
              </a:rPr>
              <a:t> :</a:t>
            </a:r>
            <a:r>
              <a:rPr lang="ar-MA" dirty="0">
                <a:solidFill>
                  <a:schemeClr val="tx1"/>
                </a:solidFill>
              </a:rPr>
              <a:t> </a:t>
            </a:r>
            <a:endParaRPr lang="fr-FR"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sz="2800" dirty="0"/>
              <a:t>يورد الدستور الفيدرالي اختصاصات الولايات على سبيل الحصر وما لم يرد فيه نص أو يخول للولايات يعد من اختصاصات الدولة </a:t>
            </a:r>
            <a:r>
              <a:rPr lang="ar-MA" sz="2800" dirty="0" err="1"/>
              <a:t>الفيدرالية.</a:t>
            </a:r>
            <a:r>
              <a:rPr lang="ar-MA" sz="2800" dirty="0"/>
              <a:t> وواضح أن هذه الطريقة تقوي السلطة الفيدرالية على حساب الولايات وقد أخذت </a:t>
            </a:r>
            <a:r>
              <a:rPr lang="ar-MA" sz="2800" dirty="0" err="1"/>
              <a:t>بها</a:t>
            </a:r>
            <a:r>
              <a:rPr lang="ar-MA" sz="2800" dirty="0"/>
              <a:t> الدولة المتحولة من دولة بسيطة الى دولة </a:t>
            </a:r>
            <a:r>
              <a:rPr lang="ar-MA" sz="2800" dirty="0" err="1"/>
              <a:t>مركبة </a:t>
            </a:r>
            <a:r>
              <a:rPr lang="ar-MA" sz="2800" dirty="0"/>
              <a:t>(كندا ـ الهند) رغبة منها في استمرار تقوية السلطة  المركزية.</a:t>
            </a:r>
            <a:endParaRPr lang="fr-FR" sz="2800"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18</a:t>
            </a:fld>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a:solidFill>
                  <a:schemeClr val="tx1"/>
                </a:solidFill>
              </a:rPr>
              <a:t>الطريقة </a:t>
            </a:r>
            <a:r>
              <a:rPr lang="ar-MA" b="1" dirty="0" err="1">
                <a:solidFill>
                  <a:schemeClr val="tx1"/>
                </a:solidFill>
              </a:rPr>
              <a:t>الثانية :</a:t>
            </a:r>
            <a:r>
              <a:rPr lang="ar-MA" dirty="0">
                <a:solidFill>
                  <a:schemeClr val="tx1"/>
                </a:solidFill>
              </a:rPr>
              <a:t> </a:t>
            </a:r>
            <a:endParaRPr lang="fr-FR"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sz="3600" dirty="0"/>
              <a:t>على عكس الطريقة الأولى حيث نجد أن الدستور يورد اختصاصات السلطة الفيدرالية على سبيل الحصر ويترك باقي الصلاحيات غير المحددة </a:t>
            </a:r>
            <a:r>
              <a:rPr lang="ar-MA" sz="3600" dirty="0" err="1"/>
              <a:t>للولايات.</a:t>
            </a:r>
            <a:r>
              <a:rPr lang="ar-MA" sz="3600" dirty="0"/>
              <a:t> وفي هذه الطريقة نلمس إرادة في حفاظ الولايات على استقلالها </a:t>
            </a:r>
            <a:r>
              <a:rPr lang="ar-MA" sz="3600" dirty="0" err="1"/>
              <a:t>الذاتي.</a:t>
            </a:r>
            <a:r>
              <a:rPr lang="ar-MA" sz="3600" dirty="0"/>
              <a:t> وقد أخذت </a:t>
            </a:r>
            <a:r>
              <a:rPr lang="ar-MA" sz="3600" dirty="0" err="1"/>
              <a:t>بها</a:t>
            </a:r>
            <a:r>
              <a:rPr lang="ar-MA" sz="3600" dirty="0"/>
              <a:t> كل من سويسرا وأستراليا وألمانيا.</a:t>
            </a:r>
            <a:endParaRPr lang="fr-FR" sz="3600"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19</a:t>
            </a:fld>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a:solidFill>
                  <a:schemeClr val="tx1"/>
                </a:solidFill>
              </a:rPr>
              <a:t>الدولة الموحدة والدولة المركبة </a:t>
            </a:r>
            <a:endParaRPr lang="fr-FR" b="1" dirty="0">
              <a:solidFill>
                <a:schemeClr val="tx1"/>
              </a:solidFill>
            </a:endParaRPr>
          </a:p>
        </p:txBody>
      </p:sp>
      <p:sp>
        <p:nvSpPr>
          <p:cNvPr id="3" name="Espace réservé du contenu 2"/>
          <p:cNvSpPr>
            <a:spLocks noGrp="1"/>
          </p:cNvSpPr>
          <p:nvPr>
            <p:ph sz="quarter" idx="1"/>
          </p:nvPr>
        </p:nvSpPr>
        <p:spPr/>
        <p:txBody>
          <a:bodyPr>
            <a:normAutofit lnSpcReduction="10000"/>
          </a:bodyPr>
          <a:lstStyle/>
          <a:p>
            <a:pPr algn="r" rtl="1"/>
            <a:r>
              <a:rPr lang="ar-MA" sz="2800" b="1" dirty="0" smtClean="0"/>
              <a:t>: تعريف الدولة الموحدة </a:t>
            </a:r>
            <a:endParaRPr lang="fr-FR" sz="2800" dirty="0" smtClean="0"/>
          </a:p>
          <a:p>
            <a:pPr algn="r" rtl="1"/>
            <a:r>
              <a:rPr lang="ar-MA" sz="2800" dirty="0"/>
              <a:t>	تعد الدولة الموحدة أو البسيطة أقدم شكل </a:t>
            </a:r>
            <a:r>
              <a:rPr lang="ar-MA" sz="2800" dirty="0" err="1"/>
              <a:t>للدولة.</a:t>
            </a:r>
            <a:r>
              <a:rPr lang="ar-MA" sz="2800" dirty="0"/>
              <a:t> وتتميز هذه الدولة بتمركز السلطة فيها في مركز واحد وهو العاصمة وبخضوع مواطنيها لإدارة سياسية واحدة و لدستور واحد و حكومة واحدة و قوانين موحدة و سلطة قضائية واحدة.</a:t>
            </a:r>
            <a:endParaRPr lang="fr-FR" sz="2800" dirty="0"/>
          </a:p>
          <a:p>
            <a:pPr algn="r" rtl="1"/>
            <a:r>
              <a:rPr lang="ar-MA" sz="2800" dirty="0"/>
              <a:t>	ورغم الاتجاه العالمي الحالي نحو التكتل بين الدول و الاتحادات الدولية لاعتبارات اقتصادية </a:t>
            </a:r>
            <a:r>
              <a:rPr lang="ar-MA" sz="2800" dirty="0" err="1"/>
              <a:t>وجيوـ</a:t>
            </a:r>
            <a:r>
              <a:rPr lang="ar-MA" sz="2800" dirty="0"/>
              <a:t> استراتيجية فإن الأغلبية الساحقة من دول العالم موحدة وهي موزعة على كل القارات بحيث يمكن الإشارة على سبيل المثال لا الحصر الى المغرب و مصر والسنغال في إفريقيا ـ و فرنسا وايطاليا بأوربا ـ </a:t>
            </a:r>
            <a:r>
              <a:rPr lang="ar-MA" sz="2800" dirty="0" err="1"/>
              <a:t>والشيلي</a:t>
            </a:r>
            <a:r>
              <a:rPr lang="ar-MA" sz="2800" dirty="0"/>
              <a:t> في أمريكا ـ واليابان في اسيا.</a:t>
            </a:r>
            <a:endParaRPr lang="fr-FR" sz="2800" dirty="0"/>
          </a:p>
          <a:p>
            <a:endParaRPr lang="fr-FR"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2</a:t>
            </a:fld>
            <a:endParaRPr lang="fr-F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08720"/>
          </a:xfrm>
        </p:spPr>
        <p:txBody>
          <a:bodyPr/>
          <a:lstStyle/>
          <a:p>
            <a:pPr algn="ctr"/>
            <a:r>
              <a:rPr lang="ar-MA" b="1" dirty="0">
                <a:solidFill>
                  <a:schemeClr val="tx1"/>
                </a:solidFill>
              </a:rPr>
              <a:t>الطريقة </a:t>
            </a:r>
            <a:r>
              <a:rPr lang="ar-MA" b="1" dirty="0" err="1">
                <a:solidFill>
                  <a:schemeClr val="tx1"/>
                </a:solidFill>
              </a:rPr>
              <a:t>الثالثة</a:t>
            </a:r>
            <a:r>
              <a:rPr lang="ar-MA" dirty="0" err="1">
                <a:solidFill>
                  <a:schemeClr val="tx1"/>
                </a:solidFill>
              </a:rPr>
              <a:t> :</a:t>
            </a:r>
            <a:r>
              <a:rPr lang="ar-MA" dirty="0">
                <a:solidFill>
                  <a:schemeClr val="tx1"/>
                </a:solidFill>
              </a:rPr>
              <a:t> </a:t>
            </a:r>
            <a:endParaRPr lang="fr-FR" dirty="0">
              <a:solidFill>
                <a:schemeClr val="tx1"/>
              </a:solidFill>
            </a:endParaRPr>
          </a:p>
        </p:txBody>
      </p:sp>
      <p:sp>
        <p:nvSpPr>
          <p:cNvPr id="3" name="Espace réservé du contenu 2"/>
          <p:cNvSpPr>
            <a:spLocks noGrp="1"/>
          </p:cNvSpPr>
          <p:nvPr>
            <p:ph sz="quarter" idx="1"/>
          </p:nvPr>
        </p:nvSpPr>
        <p:spPr/>
        <p:txBody>
          <a:bodyPr>
            <a:noAutofit/>
          </a:bodyPr>
          <a:lstStyle/>
          <a:p>
            <a:pPr algn="r"/>
            <a:r>
              <a:rPr lang="ar-MA" sz="3200" dirty="0"/>
              <a:t>تتلخص في جرد الدستور </a:t>
            </a:r>
            <a:r>
              <a:rPr lang="ar-MA" sz="3200" dirty="0" err="1"/>
              <a:t>الفيديرالي</a:t>
            </a:r>
            <a:r>
              <a:rPr lang="ar-MA" sz="3200" dirty="0"/>
              <a:t> لاختصاصات السلطة الاتحادية والولايات على سبيل الحصر حيث يقتصر اختصاصها معا على ما ورد في نص </a:t>
            </a:r>
            <a:r>
              <a:rPr lang="ar-MA" sz="3200" dirty="0" err="1"/>
              <a:t>الدستور.</a:t>
            </a:r>
            <a:r>
              <a:rPr lang="ar-MA" sz="3200" dirty="0"/>
              <a:t> ونظرا لأن الدستور لا يمكنه توقع كل شيء، وبفعل ظهور مستجدات في الحياة لم يتوقع الدستور إسنادها للسلطة </a:t>
            </a:r>
            <a:r>
              <a:rPr lang="ar-MA" sz="3200" dirty="0" err="1"/>
              <a:t>الفيديرالية</a:t>
            </a:r>
            <a:r>
              <a:rPr lang="ar-MA" sz="3200" dirty="0"/>
              <a:t> أو الولايات مما قد يحدث فراغا في السلطة، فإن الدول </a:t>
            </a:r>
            <a:r>
              <a:rPr lang="ar-MA" sz="3200" dirty="0" err="1"/>
              <a:t>الفيديرالية</a:t>
            </a:r>
            <a:r>
              <a:rPr lang="ar-MA" sz="3200" dirty="0"/>
              <a:t> لا تأخذ بهذه الطريقة لما تنطوي عليه من خطر التنازع بين الولايات والسلطة الاتحادية حول اختصاصات جديدة برزت للوجود ولم يحدد الدستور </a:t>
            </a:r>
            <a:r>
              <a:rPr lang="ar-MA" sz="3200" dirty="0" err="1"/>
              <a:t>الفيديرالي</a:t>
            </a:r>
            <a:r>
              <a:rPr lang="ar-MA" sz="3200" dirty="0"/>
              <a:t> الجهة المختصة </a:t>
            </a:r>
            <a:r>
              <a:rPr lang="ar-MA" sz="3200" dirty="0" err="1"/>
              <a:t>بها.</a:t>
            </a:r>
            <a:endParaRPr lang="fr-FR" sz="3200"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20</a:t>
            </a:fld>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a:solidFill>
                  <a:schemeClr val="tx1"/>
                </a:solidFill>
              </a:rPr>
              <a:t>الأشكال التنظيمية للدولة الموحدة </a:t>
            </a:r>
            <a:endParaRPr lang="fr-FR" dirty="0">
              <a:solidFill>
                <a:schemeClr val="tx1"/>
              </a:solidFill>
            </a:endParaRPr>
          </a:p>
        </p:txBody>
      </p:sp>
      <p:sp>
        <p:nvSpPr>
          <p:cNvPr id="3" name="Espace réservé du contenu 2"/>
          <p:cNvSpPr>
            <a:spLocks noGrp="1"/>
          </p:cNvSpPr>
          <p:nvPr>
            <p:ph sz="quarter" idx="1"/>
          </p:nvPr>
        </p:nvSpPr>
        <p:spPr/>
        <p:txBody>
          <a:bodyPr/>
          <a:lstStyle/>
          <a:p>
            <a:pPr algn="r"/>
            <a:r>
              <a:rPr lang="ar-MA" sz="3200" dirty="0"/>
              <a:t>رغم ممارسة الأجهزة التنفيذية والتشريعية والقضائية المركزية لكل مظاهر السيادة الداخلية والخارجية على مجموع تراب الدولة الموحدة فإن </a:t>
            </a:r>
            <a:r>
              <a:rPr lang="ar-MA" sz="3200" dirty="0" err="1"/>
              <a:t>شساعة</a:t>
            </a:r>
            <a:r>
              <a:rPr lang="ar-MA" sz="3200" dirty="0"/>
              <a:t> الإقليم وكثرة السكان وما تتطلبه الديمقراطية المحلية من تسييرهم المباشر لشؤونهم المحلية وكذا مراعاة التنوع الاقتصادي أو الثقافي لمكونات الدولة الموحدة كل هذه العوامل جعلت هذه الأخيرة تنتقل في ادارتها من المركزية الى اللامركزية </a:t>
            </a:r>
            <a:r>
              <a:rPr lang="ar-MA" sz="3200" dirty="0" err="1"/>
              <a:t>فالجهوية.</a:t>
            </a:r>
            <a:endParaRPr lang="fr-FR" sz="3200"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3</a:t>
            </a:fld>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06090"/>
          </a:xfrm>
        </p:spPr>
        <p:txBody>
          <a:bodyPr/>
          <a:lstStyle/>
          <a:p>
            <a:pPr algn="ctr"/>
            <a:r>
              <a:rPr lang="ar-MA" b="1" dirty="0">
                <a:solidFill>
                  <a:schemeClr val="tx1"/>
                </a:solidFill>
              </a:rPr>
              <a:t>الدولة الموحدة الممركزة </a:t>
            </a:r>
            <a:endParaRPr lang="fr-FR" b="1" dirty="0">
              <a:solidFill>
                <a:schemeClr val="tx1"/>
              </a:solidFill>
            </a:endParaRPr>
          </a:p>
        </p:txBody>
      </p:sp>
      <p:sp>
        <p:nvSpPr>
          <p:cNvPr id="3" name="Espace réservé du contenu 2"/>
          <p:cNvSpPr>
            <a:spLocks noGrp="1"/>
          </p:cNvSpPr>
          <p:nvPr>
            <p:ph sz="quarter" idx="1"/>
          </p:nvPr>
        </p:nvSpPr>
        <p:spPr/>
        <p:txBody>
          <a:bodyPr>
            <a:normAutofit lnSpcReduction="10000"/>
          </a:bodyPr>
          <a:lstStyle/>
          <a:p>
            <a:pPr algn="r" rtl="1"/>
            <a:r>
              <a:rPr lang="ar-MA" sz="2800" dirty="0"/>
              <a:t>تكون الدولة الموحدة ممركزة عندما تتولى سلطتها المركزية في العاصمة إصدار كل القرارات السياسية والإدارية الوطنية والمحلية بحيث أنهلا وجود لسلطات محلية </a:t>
            </a:r>
            <a:r>
              <a:rPr lang="ar-MA" sz="2800" dirty="0" err="1"/>
              <a:t>إدارية </a:t>
            </a:r>
            <a:r>
              <a:rPr lang="ar-MA" sz="2800" dirty="0"/>
              <a:t>(عامل ـ باشا ـ </a:t>
            </a:r>
            <a:r>
              <a:rPr lang="ar-MA" sz="2800" dirty="0" err="1"/>
              <a:t>قائد ...</a:t>
            </a:r>
            <a:r>
              <a:rPr lang="ar-MA" sz="2800" dirty="0"/>
              <a:t>) أو </a:t>
            </a:r>
            <a:r>
              <a:rPr lang="ar-MA" sz="2800" dirty="0" err="1"/>
              <a:t>منتخبة </a:t>
            </a:r>
            <a:r>
              <a:rPr lang="ar-MA" sz="2800" dirty="0"/>
              <a:t>(مجالس محلية) لإدارة الشؤون المحلية.</a:t>
            </a:r>
            <a:endParaRPr lang="fr-FR" sz="2800" dirty="0"/>
          </a:p>
          <a:p>
            <a:pPr algn="r" rtl="1"/>
            <a:r>
              <a:rPr lang="ar-MA" sz="2800" dirty="0"/>
              <a:t>	ونظرا لاتساع حجم الدول واستحالة إدارة كل شؤونها من العاصمة فإن الدولة الموحدة قد اضطرت لإيجاد سلطات محلية لتدبير شؤون المناطق والأقاليم البعيدة عن </a:t>
            </a:r>
            <a:r>
              <a:rPr lang="ar-MA" sz="2800" dirty="0" err="1"/>
              <a:t>العاصمة.</a:t>
            </a:r>
            <a:r>
              <a:rPr lang="ar-MA" sz="2800" dirty="0"/>
              <a:t> وقد تم لها ذلك باللجوء لأسلوب تقني إداري لا سياسي يدعى عدم التمركز </a:t>
            </a:r>
            <a:r>
              <a:rPr lang="fr-FR" sz="2800" dirty="0"/>
              <a:t>La déconcentration</a:t>
            </a:r>
            <a:r>
              <a:rPr lang="ar-MA" sz="2800" dirty="0" err="1"/>
              <a:t>.</a:t>
            </a:r>
            <a:r>
              <a:rPr lang="ar-MA" sz="2800" dirty="0"/>
              <a:t> وبمقتضى عدم التمركز الإداري فإن الحكم المركزي للدولة الموحدة بعين أعوانا محليين له، ويخولهم سلطة إدارة </a:t>
            </a:r>
            <a:r>
              <a:rPr lang="ar-MA" sz="2800" dirty="0" err="1"/>
              <a:t>الأقاليم (والي </a:t>
            </a:r>
            <a:r>
              <a:rPr lang="ar-MA" sz="2800" dirty="0"/>
              <a:t>– </a:t>
            </a:r>
            <a:r>
              <a:rPr lang="ar-MA" sz="2800" dirty="0" err="1"/>
              <a:t>عامل </a:t>
            </a:r>
            <a:r>
              <a:rPr lang="ar-MA" sz="2800" dirty="0"/>
              <a:t>– </a:t>
            </a:r>
            <a:r>
              <a:rPr lang="ar-MA" sz="2800" dirty="0" err="1"/>
              <a:t>قائد...</a:t>
            </a:r>
            <a:r>
              <a:rPr lang="ar-MA" sz="2800" dirty="0"/>
              <a:t>) طبقا لتعليماته ومع خضوعهم لمراقبته وسلطته الرئاسية.</a:t>
            </a:r>
            <a:endParaRPr lang="fr-FR" sz="2800" dirty="0"/>
          </a:p>
          <a:p>
            <a:endParaRPr lang="fr-FR"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4</a:t>
            </a:fld>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34082"/>
          </a:xfrm>
        </p:spPr>
        <p:txBody>
          <a:bodyPr/>
          <a:lstStyle/>
          <a:p>
            <a:pPr algn="ctr"/>
            <a:r>
              <a:rPr lang="ar-MA" b="1" dirty="0">
                <a:solidFill>
                  <a:schemeClr val="tx1"/>
                </a:solidFill>
              </a:rPr>
              <a:t>الدولة الموحدة اللامركزية </a:t>
            </a:r>
            <a:endParaRPr lang="fr-FR" b="1" dirty="0">
              <a:solidFill>
                <a:schemeClr val="tx1"/>
              </a:solidFill>
            </a:endParaRPr>
          </a:p>
        </p:txBody>
      </p:sp>
      <p:sp>
        <p:nvSpPr>
          <p:cNvPr id="3" name="Espace réservé du contenu 2"/>
          <p:cNvSpPr>
            <a:spLocks noGrp="1"/>
          </p:cNvSpPr>
          <p:nvPr>
            <p:ph sz="quarter" idx="1"/>
          </p:nvPr>
        </p:nvSpPr>
        <p:spPr/>
        <p:txBody>
          <a:bodyPr>
            <a:normAutofit lnSpcReduction="10000"/>
          </a:bodyPr>
          <a:lstStyle/>
          <a:p>
            <a:pPr algn="r" rtl="1"/>
            <a:r>
              <a:rPr lang="ar-MA" dirty="0"/>
              <a:t>تصير الدولة لامركزية عندما تقرر تفويت جزء من صلاحياتها لمؤسسات عمومية أو أجهزة محلية منتخبة ذات شخصية معنوية.</a:t>
            </a:r>
            <a:endParaRPr lang="fr-FR" dirty="0"/>
          </a:p>
          <a:p>
            <a:pPr algn="r" rtl="1"/>
            <a:r>
              <a:rPr lang="ar-MA" dirty="0"/>
              <a:t>	واللامركزية تكون إما </a:t>
            </a:r>
            <a:r>
              <a:rPr lang="ar-MA" dirty="0" err="1"/>
              <a:t>مرفقية</a:t>
            </a:r>
            <a:r>
              <a:rPr lang="ar-MA" dirty="0"/>
              <a:t> أو </a:t>
            </a:r>
            <a:r>
              <a:rPr lang="ar-MA" dirty="0" err="1"/>
              <a:t>مصلحية</a:t>
            </a:r>
            <a:r>
              <a:rPr lang="ar-MA" dirty="0"/>
              <a:t> </a:t>
            </a:r>
            <a:r>
              <a:rPr lang="fr-FR" dirty="0"/>
              <a:t>(La décentralisation par services) </a:t>
            </a:r>
            <a:r>
              <a:rPr lang="ar-MA" dirty="0"/>
              <a:t> أو ترابية </a:t>
            </a:r>
            <a:r>
              <a:rPr lang="fr-FR" dirty="0"/>
              <a:t>La décentralisation territoriale</a:t>
            </a:r>
            <a:r>
              <a:rPr lang="ar-MA" dirty="0" err="1"/>
              <a:t>.</a:t>
            </a:r>
            <a:r>
              <a:rPr lang="ar-MA" dirty="0"/>
              <a:t> فاللامركزية </a:t>
            </a:r>
            <a:r>
              <a:rPr lang="ar-MA" dirty="0" err="1"/>
              <a:t>المرفقية</a:t>
            </a:r>
            <a:r>
              <a:rPr lang="ar-MA" dirty="0"/>
              <a:t> تعني الاعتراف لمرافق عمومية بنوع من الاستقلال الذاتي وبمشاركة المستفيدين منها في إدارتها حتى تتوفر على نوع من المرونة من إدارة شؤونها تجعلها ذات </a:t>
            </a:r>
            <a:r>
              <a:rPr lang="ar-MA" dirty="0" err="1"/>
              <a:t>مردودية</a:t>
            </a:r>
            <a:r>
              <a:rPr lang="ar-MA" dirty="0"/>
              <a:t> وتبعد عنها طرق الإدارة المكتبية الممركزة في </a:t>
            </a:r>
            <a:r>
              <a:rPr lang="ar-MA" dirty="0" err="1"/>
              <a:t>العاصمة.</a:t>
            </a:r>
            <a:r>
              <a:rPr lang="ar-MA" dirty="0"/>
              <a:t> أما اللامركزية الترابية فإنها تفيد الاعتراف بهذا الاستقلال الذاتي الإداري والمالي للدوائر الإدارية للدولة بحيث تصير جماعات إقليمية أو محلية تتخذ فيها القرارات المحلية من طرف سلطات وأجهزة لا يعينها الحكم المركزي بل ينتخبها السكان لإدارة الشؤون </a:t>
            </a:r>
            <a:r>
              <a:rPr lang="ar-MA" dirty="0" err="1"/>
              <a:t>المحلية.</a:t>
            </a:r>
            <a:r>
              <a:rPr lang="ar-MA" dirty="0"/>
              <a:t> ولتربيتها للسكان على إدارة شؤونهم المحلية بواسطة سلطة منتخبة من </a:t>
            </a:r>
            <a:r>
              <a:rPr lang="ar-MA" dirty="0" err="1"/>
              <a:t>قبلهم.</a:t>
            </a:r>
            <a:r>
              <a:rPr lang="ar-MA" dirty="0"/>
              <a:t> فإن اللامركزية قد أفرزت ديمقراطية محلية مانعة لتمركز السلطة.</a:t>
            </a:r>
            <a:endParaRPr lang="fr-FR" dirty="0"/>
          </a:p>
          <a:p>
            <a:endParaRPr lang="fr-FR"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5</a:t>
            </a:fld>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346050"/>
          </a:xfrm>
        </p:spPr>
        <p:txBody>
          <a:bodyPr>
            <a:normAutofit fontScale="90000"/>
          </a:bodyPr>
          <a:lstStyle/>
          <a:p>
            <a:pPr algn="ctr"/>
            <a:r>
              <a:rPr lang="ar-MA" b="1" dirty="0">
                <a:solidFill>
                  <a:schemeClr val="tx1"/>
                </a:solidFill>
              </a:rPr>
              <a:t>الموحدة </a:t>
            </a:r>
            <a:r>
              <a:rPr lang="ar-MA" b="1" dirty="0" err="1">
                <a:solidFill>
                  <a:schemeClr val="tx1"/>
                </a:solidFill>
              </a:rPr>
              <a:t>الاخدة</a:t>
            </a:r>
            <a:r>
              <a:rPr lang="ar-MA" b="1" dirty="0">
                <a:solidFill>
                  <a:schemeClr val="tx1"/>
                </a:solidFill>
              </a:rPr>
              <a:t> </a:t>
            </a:r>
            <a:r>
              <a:rPr lang="ar-MA" b="1" dirty="0" err="1">
                <a:solidFill>
                  <a:schemeClr val="tx1"/>
                </a:solidFill>
              </a:rPr>
              <a:t>بالجهوية</a:t>
            </a:r>
            <a:r>
              <a:rPr lang="ar-MA" b="1" dirty="0">
                <a:solidFill>
                  <a:schemeClr val="tx1"/>
                </a:solidFill>
              </a:rPr>
              <a:t> </a:t>
            </a:r>
            <a:endParaRPr lang="fr-FR" b="1" dirty="0">
              <a:solidFill>
                <a:schemeClr val="tx1"/>
              </a:solidFill>
            </a:endParaRPr>
          </a:p>
        </p:txBody>
      </p:sp>
      <p:sp>
        <p:nvSpPr>
          <p:cNvPr id="3" name="Espace réservé du contenu 2"/>
          <p:cNvSpPr>
            <a:spLocks noGrp="1"/>
          </p:cNvSpPr>
          <p:nvPr>
            <p:ph sz="quarter" idx="1"/>
          </p:nvPr>
        </p:nvSpPr>
        <p:spPr/>
        <p:txBody>
          <a:bodyPr>
            <a:normAutofit/>
          </a:bodyPr>
          <a:lstStyle/>
          <a:p>
            <a:pPr algn="r" rtl="1"/>
            <a:r>
              <a:rPr lang="ar-MA" dirty="0"/>
              <a:t>لاعتبارات اقتصادية متمثلة في ضآلة إمكانيات الجماعات المحلية الصغيرة وضرورة إيجاد جماعات ترابية أكثر اتساعا تضم منطقة متجانسة ولأسباب </a:t>
            </a:r>
            <a:r>
              <a:rPr lang="ar-MA" dirty="0" err="1"/>
              <a:t>سوسيو</a:t>
            </a:r>
            <a:r>
              <a:rPr lang="ar-MA" dirty="0"/>
              <a:t> ـ سياسية متلخصة في سعي الدولة الموحدة لاحتواء مطالب ثقافية أو سياسية لأقليات أو مناطق ذات خصوصيات معينة قبل تحولها لحركات انفصالية تهدد وحدة الدولة البسيطة سعت هذه الأخيرة للتوفيق بين الحفاظ على وحدتها و الاعتراف للسلط المحلية والجماعات المختلفة من خلال اسلوب أكثر تطورا من اللامركزية عرف </a:t>
            </a:r>
            <a:r>
              <a:rPr lang="ar-MA" dirty="0" err="1"/>
              <a:t>بالجهوية.</a:t>
            </a:r>
            <a:endParaRPr lang="fr-FR" dirty="0"/>
          </a:p>
          <a:p>
            <a:pPr algn="r" rtl="1"/>
            <a:r>
              <a:rPr lang="ar-MA" dirty="0"/>
              <a:t>	وبتوسيعها للاستقلال الذاتي للمجلس </a:t>
            </a:r>
            <a:r>
              <a:rPr lang="ar-MA" dirty="0" err="1"/>
              <a:t>الجهوي</a:t>
            </a:r>
            <a:r>
              <a:rPr lang="ar-MA" dirty="0"/>
              <a:t> الى المجال السياسي فإن </a:t>
            </a:r>
            <a:r>
              <a:rPr lang="ar-MA" dirty="0" err="1"/>
              <a:t>الجهوية</a:t>
            </a:r>
            <a:endParaRPr lang="fr-FR" dirty="0"/>
          </a:p>
          <a:p>
            <a:pPr algn="r" rtl="1"/>
            <a:r>
              <a:rPr lang="ar-MA" dirty="0"/>
              <a:t>	تعد أوسع مدى من اللامركزية التي تحصر هذا الاستقلال في المجالين الإداري والمالي وتخضعه للوصاية.</a:t>
            </a:r>
            <a:endParaRPr lang="fr-FR" dirty="0"/>
          </a:p>
          <a:p>
            <a:endParaRPr lang="fr-FR"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6</a:t>
            </a:fld>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692696"/>
          </a:xfrm>
        </p:spPr>
        <p:txBody>
          <a:bodyPr>
            <a:normAutofit/>
          </a:bodyPr>
          <a:lstStyle/>
          <a:p>
            <a:pPr algn="ctr"/>
            <a:r>
              <a:rPr lang="ar-MA" b="1" dirty="0">
                <a:solidFill>
                  <a:schemeClr val="tx1"/>
                </a:solidFill>
              </a:rPr>
              <a:t>الدولة المركبة او الفيدرالية أو الاتحادية </a:t>
            </a:r>
            <a:endParaRPr lang="fr-FR" b="1" dirty="0">
              <a:solidFill>
                <a:schemeClr val="tx1"/>
              </a:solidFill>
            </a:endParaRPr>
          </a:p>
        </p:txBody>
      </p:sp>
      <p:sp>
        <p:nvSpPr>
          <p:cNvPr id="3" name="Espace réservé du contenu 2"/>
          <p:cNvSpPr>
            <a:spLocks noGrp="1"/>
          </p:cNvSpPr>
          <p:nvPr>
            <p:ph sz="quarter" idx="1"/>
          </p:nvPr>
        </p:nvSpPr>
        <p:spPr/>
        <p:txBody>
          <a:bodyPr/>
          <a:lstStyle/>
          <a:p>
            <a:pPr algn="r"/>
            <a:r>
              <a:rPr lang="ar-MA" dirty="0"/>
              <a:t>	</a:t>
            </a:r>
            <a:r>
              <a:rPr lang="ar-MA" sz="3200" dirty="0"/>
              <a:t>تتكون الدولة المركبة أو الاتحادية أو الفيدرالية من اتحاد دولتين أو أكثر إما لإقامة تحالف بينهم لا يفقدهم سيادتهم الداخلية أو </a:t>
            </a:r>
            <a:r>
              <a:rPr lang="ar-MA" sz="3200" dirty="0" err="1"/>
              <a:t>الخارجية </a:t>
            </a:r>
            <a:r>
              <a:rPr lang="ar-MA" sz="3200" dirty="0"/>
              <a:t>(</a:t>
            </a:r>
            <a:r>
              <a:rPr lang="ar-MA" sz="3200" dirty="0" err="1"/>
              <a:t>كنفيديرالية</a:t>
            </a:r>
            <a:r>
              <a:rPr lang="ar-MA" sz="3200" dirty="0"/>
              <a:t> الدول) أو لإيجاد دولة جديدة يتم التخلي لها عن السيادة </a:t>
            </a:r>
            <a:r>
              <a:rPr lang="ar-MA" sz="3200" dirty="0" err="1"/>
              <a:t>الخارجية </a:t>
            </a:r>
            <a:r>
              <a:rPr lang="ar-MA" sz="3200" dirty="0"/>
              <a:t>(دول فيدرالية</a:t>
            </a:r>
            <a:r>
              <a:rPr lang="ar-MA" sz="3200" dirty="0" err="1"/>
              <a:t>).</a:t>
            </a:r>
            <a:r>
              <a:rPr lang="ar-MA" sz="3200" dirty="0"/>
              <a:t> وقبل ظهور هذين الشكلين المعاصرين لاتحاد الدول والمتمثلين في الدولة الفيدرالية </a:t>
            </a:r>
            <a:r>
              <a:rPr lang="ar-MA" sz="3200" dirty="0" err="1"/>
              <a:t>وكنفيدرالية</a:t>
            </a:r>
            <a:r>
              <a:rPr lang="ar-MA" sz="3200" dirty="0"/>
              <a:t> الدول فإن اتحاد الدول عرف اشكالا قديمة يمكن تلخيصها في شكلي الاتحاد الفعلي والاتحاد الشخصي.</a:t>
            </a:r>
            <a:endParaRPr lang="fr-FR" sz="3200" dirty="0"/>
          </a:p>
          <a:p>
            <a:pPr lvl="8"/>
            <a:endParaRPr lang="fr-FR"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7</a:t>
            </a:fld>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836712"/>
          </a:xfrm>
        </p:spPr>
        <p:txBody>
          <a:bodyPr/>
          <a:lstStyle/>
          <a:p>
            <a:pPr algn="ctr"/>
            <a:r>
              <a:rPr lang="ar-MA" b="1" dirty="0">
                <a:solidFill>
                  <a:schemeClr val="tx1"/>
                </a:solidFill>
              </a:rPr>
              <a:t>الأشكال القديمة للدول المركبة</a:t>
            </a:r>
            <a:endParaRPr lang="fr-FR" b="1" dirty="0">
              <a:solidFill>
                <a:schemeClr val="tx1"/>
              </a:solidFill>
            </a:endParaRPr>
          </a:p>
        </p:txBody>
      </p:sp>
      <p:sp>
        <p:nvSpPr>
          <p:cNvPr id="3" name="Espace réservé du contenu 2"/>
          <p:cNvSpPr>
            <a:spLocks noGrp="1"/>
          </p:cNvSpPr>
          <p:nvPr>
            <p:ph sz="quarter" idx="1"/>
          </p:nvPr>
        </p:nvSpPr>
        <p:spPr>
          <a:xfrm>
            <a:off x="457200" y="980728"/>
            <a:ext cx="7467600" cy="5616624"/>
          </a:xfrm>
        </p:spPr>
        <p:txBody>
          <a:bodyPr>
            <a:normAutofit fontScale="62500" lnSpcReduction="20000"/>
          </a:bodyPr>
          <a:lstStyle/>
          <a:p>
            <a:pPr algn="r" rtl="1"/>
            <a:r>
              <a:rPr lang="ar-MA" b="1" dirty="0"/>
              <a:t>الاتحاد الشخصي </a:t>
            </a:r>
            <a:r>
              <a:rPr lang="fr-FR" b="1" dirty="0"/>
              <a:t>L’union personnelle</a:t>
            </a:r>
          </a:p>
          <a:p>
            <a:pPr algn="r" rtl="1"/>
            <a:r>
              <a:rPr lang="ar-MA" dirty="0"/>
              <a:t>	</a:t>
            </a:r>
            <a:r>
              <a:rPr lang="ar-MA" sz="2900" dirty="0"/>
              <a:t>إن الاتحاد الشخصي لا يفيد أكثر من وجود رئيس دولة واحد على رأس دولتين او </a:t>
            </a:r>
            <a:r>
              <a:rPr lang="ar-MA" sz="2900" dirty="0" err="1"/>
              <a:t>أكثر.</a:t>
            </a:r>
            <a:r>
              <a:rPr lang="ar-MA" sz="2900" dirty="0"/>
              <a:t> وهذا الاتحاد في رئاسة الدولة لا يعني ذوبان دول الاتحاد الشخصي في دولة واحدة إذ تحتفظ كل دولة بسيادتها الداخلية والخارجية كاملة و بشخصيتها المستقلة وبتميز حكومتها وبرلماناتها وإدارتها وقوانينها الخاصة و حتى نظامها السياسي يبقى مستقرا إذ تكون هذه الدولة ذات نظام مطلق والأخرى ذات نظام دستوري مقيد.</a:t>
            </a:r>
            <a:endParaRPr lang="fr-FR" sz="2900" dirty="0"/>
          </a:p>
          <a:p>
            <a:pPr algn="r" rtl="1"/>
            <a:r>
              <a:rPr lang="ar-MA" sz="2900" dirty="0"/>
              <a:t>	ومع احتفاظ كل دولة من دول الاتحاد الشخصي بكيانها الخاص، كلما يترتب على هذا الاتحاد أن رئاسة دولة تؤول لشخص واحد الذي يتصرف كرئيس لكل دولة من دول الاتحاد الشخصي.</a:t>
            </a:r>
            <a:endParaRPr lang="fr-FR" sz="2900" dirty="0"/>
          </a:p>
          <a:p>
            <a:pPr algn="r" rtl="1"/>
            <a:r>
              <a:rPr lang="ar-MA" sz="2900" dirty="0"/>
              <a:t>وبفعل انعدام أي أثر للاتحاد الشخصي على السيادة الداخلية والخارجية لدواه فإنه يعد أضعف صور الاتحاد بين الدول وشكلا تاريخيا منقرضا دعت إليه ظروف تاريخية متمثلة </a:t>
            </a:r>
            <a:r>
              <a:rPr lang="ar-MA" sz="2900" dirty="0" err="1"/>
              <a:t>في :</a:t>
            </a:r>
            <a:endParaRPr lang="fr-FR" sz="2900" dirty="0"/>
          </a:p>
          <a:p>
            <a:pPr algn="r" rtl="1"/>
            <a:r>
              <a:rPr lang="ar-MA" sz="2900" b="1" dirty="0"/>
              <a:t>أ-المصاهرة بين الأسر </a:t>
            </a:r>
            <a:r>
              <a:rPr lang="ar-MA" sz="2900" b="1" dirty="0" err="1"/>
              <a:t>المالكة</a:t>
            </a:r>
            <a:r>
              <a:rPr lang="ar-MA" sz="2900" dirty="0" err="1"/>
              <a:t> </a:t>
            </a:r>
            <a:r>
              <a:rPr lang="ar-MA" sz="2900" dirty="0"/>
              <a:t>: والمثال عليها اتحاد بولندا و لتوانيا الذي تترتب عن زواج دوق لتوانيا بملكة بولونيا سنة </a:t>
            </a:r>
            <a:r>
              <a:rPr lang="ar-MA" sz="2900" dirty="0" err="1"/>
              <a:t>1385.</a:t>
            </a:r>
            <a:r>
              <a:rPr lang="ar-MA" sz="2900" dirty="0"/>
              <a:t> وقد تحول هذا الاتحاد الشخصي إلى اتحاد فعلي سنة 1569.</a:t>
            </a:r>
            <a:endParaRPr lang="fr-FR" sz="2900" dirty="0"/>
          </a:p>
          <a:p>
            <a:pPr algn="r" rtl="1"/>
            <a:r>
              <a:rPr lang="ar-MA" sz="2900" dirty="0"/>
              <a:t>	</a:t>
            </a:r>
            <a:r>
              <a:rPr lang="ar-MA" sz="2900" b="1" dirty="0"/>
              <a:t>ب- أسباب سياسية</a:t>
            </a:r>
            <a:r>
              <a:rPr lang="ar-MA" sz="2900" dirty="0"/>
              <a:t>: وقد كانت وراء الاتحاد الشخصي لها </a:t>
            </a:r>
            <a:r>
              <a:rPr lang="ar-MA" sz="2900" dirty="0" err="1"/>
              <a:t>نوفرو</a:t>
            </a:r>
            <a:r>
              <a:rPr lang="ar-MA" sz="2900" dirty="0"/>
              <a:t> انجلترا بين 1717 و 1837 الذي مكن من صعود ملك جرماني للعرش الانجليزي و تحويله لنظام برلماني يسود فيه الملك و لا يحكم لأن عدم إجازته للغة الإنجليزية قد جعلته يترك رئاسة المجلس الوزاري و ممارسة السلطة التنفيذية للوزير الأول.</a:t>
            </a:r>
            <a:endParaRPr lang="fr-FR" sz="2900" dirty="0"/>
          </a:p>
          <a:p>
            <a:pPr algn="r" rtl="1"/>
            <a:r>
              <a:rPr lang="ar-MA" sz="2900" dirty="0"/>
              <a:t>	</a:t>
            </a:r>
            <a:r>
              <a:rPr lang="ar-MA" sz="2900" b="1" dirty="0"/>
              <a:t>ج- أسباب استعمارية</a:t>
            </a:r>
            <a:r>
              <a:rPr lang="ar-MA" sz="2900" dirty="0"/>
              <a:t>: وقد أفرزت اتحادا شخصيا بين مملكة بلجيكا ودولة الكونغو تحت رئاسة الملك البلجيكي </a:t>
            </a:r>
            <a:r>
              <a:rPr lang="ar-MA" sz="2900" dirty="0" err="1"/>
              <a:t>ليوبولد</a:t>
            </a:r>
            <a:r>
              <a:rPr lang="ar-MA" sz="2900" dirty="0"/>
              <a:t> </a:t>
            </a:r>
            <a:r>
              <a:rPr lang="ar-MA" sz="2900" dirty="0" err="1"/>
              <a:t>الثاني.</a:t>
            </a:r>
            <a:r>
              <a:rPr lang="ar-MA" sz="2900" dirty="0"/>
              <a:t> ولم يكن هذا الاتحاد الشخصي الذي دام من 1885 إلى 1908 إلا مطية لتحول الكونغو لمستعمرة بلجيكية سنة 1908 التي شهدت سقوط هذا الاتحاد الشخصي وضم الكونغو الى بلجيكا</a:t>
            </a:r>
            <a:r>
              <a:rPr lang="ar-MA" dirty="0"/>
              <a:t>.</a:t>
            </a:r>
            <a:endParaRPr lang="fr-FR" dirty="0"/>
          </a:p>
          <a:p>
            <a:endParaRPr lang="fr-FR"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8</a:t>
            </a:fld>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548680"/>
          </a:xfrm>
        </p:spPr>
        <p:txBody>
          <a:bodyPr/>
          <a:lstStyle/>
          <a:p>
            <a:pPr algn="ctr"/>
            <a:r>
              <a:rPr lang="ar-MA" b="1" dirty="0">
                <a:solidFill>
                  <a:schemeClr val="tx1"/>
                </a:solidFill>
              </a:rPr>
              <a:t>الاتحاد الفعلي أو </a:t>
            </a:r>
            <a:r>
              <a:rPr lang="ar-MA" b="1" dirty="0" err="1">
                <a:solidFill>
                  <a:schemeClr val="tx1"/>
                </a:solidFill>
              </a:rPr>
              <a:t>الحقيقي</a:t>
            </a:r>
            <a:r>
              <a:rPr lang="ar-MA" b="1" dirty="0">
                <a:solidFill>
                  <a:schemeClr val="tx1"/>
                </a:solidFill>
              </a:rPr>
              <a:t> </a:t>
            </a:r>
            <a:endParaRPr lang="fr-FR" b="1" dirty="0">
              <a:solidFill>
                <a:schemeClr val="tx1"/>
              </a:solidFill>
            </a:endParaRPr>
          </a:p>
        </p:txBody>
      </p:sp>
      <p:sp>
        <p:nvSpPr>
          <p:cNvPr id="3" name="Espace réservé du contenu 2"/>
          <p:cNvSpPr>
            <a:spLocks noGrp="1"/>
          </p:cNvSpPr>
          <p:nvPr>
            <p:ph sz="quarter" idx="1"/>
          </p:nvPr>
        </p:nvSpPr>
        <p:spPr>
          <a:xfrm>
            <a:off x="457200" y="836712"/>
            <a:ext cx="7467600" cy="5637240"/>
          </a:xfrm>
        </p:spPr>
        <p:txBody>
          <a:bodyPr>
            <a:normAutofit lnSpcReduction="10000"/>
          </a:bodyPr>
          <a:lstStyle/>
          <a:p>
            <a:pPr algn="r" rtl="1"/>
            <a:r>
              <a:rPr lang="ar-MA" dirty="0"/>
              <a:t>الاتحاد الفعلي هو اتحاد بين دولتين أو اكثر تحتفظان بسيادتهما الداخلية ولكنهما تفقدان سيادتهما الخارجية لصالح دولة جديدة هي دولة الاتحاد الفعلي التي يترأسها رئيس واحد يشرف على الشؤون الخارجية والدفاع.</a:t>
            </a:r>
            <a:endParaRPr lang="fr-FR" dirty="0"/>
          </a:p>
          <a:p>
            <a:pPr algn="r" rtl="1"/>
            <a:r>
              <a:rPr lang="ar-MA" dirty="0"/>
              <a:t>	ومن هذا التعريف يتبين أن الاتحاد الفعلي يشبه الاتحاد الشخصي في خاصية وجود رئاسة واحدة لدول </a:t>
            </a:r>
            <a:r>
              <a:rPr lang="ar-MA" dirty="0" err="1"/>
              <a:t>الاتحاد.</a:t>
            </a:r>
            <a:r>
              <a:rPr lang="ar-MA" dirty="0"/>
              <a:t> ولكنه يختلف عنه في أنه على خلاف احتفاظ دول الاتحاد الشخصي بكامل سيادتها الخارجية والداخلية فإن دول الاتحاد الفعلي لا تحتفظ إلا بسيادتها الداخلية وتفقد سيادتها </a:t>
            </a:r>
            <a:r>
              <a:rPr lang="ar-MA" dirty="0" err="1"/>
              <a:t>الخارجيةاي</a:t>
            </a:r>
            <a:r>
              <a:rPr lang="ar-MA" dirty="0"/>
              <a:t> الإشراف على علاقاتها الدولية المخولة لرئيس الدولة المشترك.</a:t>
            </a:r>
            <a:endParaRPr lang="fr-FR" dirty="0"/>
          </a:p>
          <a:p>
            <a:pPr algn="r" rtl="1"/>
            <a:r>
              <a:rPr lang="ar-MA" dirty="0"/>
              <a:t>	ومن الأمثلة على الاتحادات الفعلية   </a:t>
            </a:r>
            <a:endParaRPr lang="fr-FR" dirty="0"/>
          </a:p>
          <a:p>
            <a:pPr algn="r" rtl="1"/>
            <a:r>
              <a:rPr lang="ar-MA" dirty="0"/>
              <a:t>	الاتحاد النمساوي الهنغاري الذي عمر بين سنتي 1867 و </a:t>
            </a:r>
            <a:r>
              <a:rPr lang="ar-MA" dirty="0" err="1"/>
              <a:t>1918.</a:t>
            </a:r>
            <a:r>
              <a:rPr lang="ar-MA" dirty="0"/>
              <a:t> وقد كان على رأس الاتحاد بين هاتين الدولتين رئيس واحد ملقب بإمبراطور النمسا وملك </a:t>
            </a:r>
            <a:r>
              <a:rPr lang="ar-MA" dirty="0" err="1"/>
              <a:t>هنغاريا.</a:t>
            </a:r>
            <a:r>
              <a:rPr lang="ar-MA" dirty="0"/>
              <a:t> وكان هذا الإمبراطور يشرف على السياسة الدفاعية والخارجية وحتى الاقتصادية المشتركة بين دولتي الاتحاد إلى ان عصفت </a:t>
            </a:r>
            <a:r>
              <a:rPr lang="ar-MA" dirty="0" err="1"/>
              <a:t>به</a:t>
            </a:r>
            <a:r>
              <a:rPr lang="ar-MA" dirty="0"/>
              <a:t> الهزيمة في الحرب العالمية الأولى.</a:t>
            </a:r>
            <a:endParaRPr lang="fr-FR" dirty="0"/>
          </a:p>
          <a:p>
            <a:endParaRPr lang="fr-FR" dirty="0"/>
          </a:p>
        </p:txBody>
      </p:sp>
      <p:sp>
        <p:nvSpPr>
          <p:cNvPr id="4" name="Espace réservé du numéro de diapositive 3"/>
          <p:cNvSpPr>
            <a:spLocks noGrp="1"/>
          </p:cNvSpPr>
          <p:nvPr>
            <p:ph type="sldNum" sz="quarter" idx="15"/>
          </p:nvPr>
        </p:nvSpPr>
        <p:spPr/>
        <p:txBody>
          <a:bodyPr/>
          <a:lstStyle/>
          <a:p>
            <a:fld id="{00D72AAF-0D0F-454E-A523-26C173C7973D}" type="slidenum">
              <a:rPr lang="fr-FR" smtClean="0"/>
              <a:pPr/>
              <a:t>9</a:t>
            </a:fld>
            <a:endParaRPr lang="fr-F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34</TotalTime>
  <Words>845</Words>
  <Application>Microsoft Office PowerPoint</Application>
  <PresentationFormat>Affichage à l'écran (4:3)</PresentationFormat>
  <Paragraphs>85</Paragraphs>
  <Slides>20</Slides>
  <Notes>1</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Oriel</vt:lpstr>
      <vt:lpstr>أشكال الدولة : الموحدة و الدولة الفيدرالية</vt:lpstr>
      <vt:lpstr>الدولة الموحدة والدولة المركبة </vt:lpstr>
      <vt:lpstr>الأشكال التنظيمية للدولة الموحدة </vt:lpstr>
      <vt:lpstr>الدولة الموحدة الممركزة </vt:lpstr>
      <vt:lpstr>الدولة الموحدة اللامركزية </vt:lpstr>
      <vt:lpstr>الموحدة الاخدة بالجهوية </vt:lpstr>
      <vt:lpstr>الدولة المركبة او الفيدرالية أو الاتحادية </vt:lpstr>
      <vt:lpstr>الأشكال القديمة للدول المركبة</vt:lpstr>
      <vt:lpstr>الاتحاد الفعلي أو الحقيقي </vt:lpstr>
      <vt:lpstr>الأشكال الحديثة للدول المركبة </vt:lpstr>
      <vt:lpstr>كنفيدرالية الدول </vt:lpstr>
      <vt:lpstr>الدولة الفيدرالية أو الاتحادية </vt:lpstr>
      <vt:lpstr>كيفية نشأة الدولة الفيدرالية </vt:lpstr>
      <vt:lpstr>تنظيم الدولة الفيدرالية</vt:lpstr>
      <vt:lpstr>مبدأ الاستقلال الذاتيPrincipe de l’autonomie </vt:lpstr>
      <vt:lpstr>مبدأ المشاركة  </vt:lpstr>
      <vt:lpstr>طرق توزيع الصلاحيات داخل الدولة الفيدرالية</vt:lpstr>
      <vt:lpstr>الطريقة الأولى : </vt:lpstr>
      <vt:lpstr>الطريقة الثانية : </vt:lpstr>
      <vt:lpstr>الطريقة الثالثة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أشكال الدولة : الموحدة و الدولة الفيدرالية</dc:title>
  <dc:creator>pc</dc:creator>
  <cp:lastModifiedBy>pc</cp:lastModifiedBy>
  <cp:revision>4</cp:revision>
  <dcterms:created xsi:type="dcterms:W3CDTF">2020-03-19T12:14:51Z</dcterms:created>
  <dcterms:modified xsi:type="dcterms:W3CDTF">2020-03-22T18:56:35Z</dcterms:modified>
</cp:coreProperties>
</file>